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69" r:id="rId2"/>
    <p:sldId id="270" r:id="rId3"/>
    <p:sldId id="283" r:id="rId4"/>
    <p:sldId id="300" r:id="rId5"/>
    <p:sldId id="301" r:id="rId6"/>
    <p:sldId id="282" r:id="rId7"/>
    <p:sldId id="279" r:id="rId8"/>
    <p:sldId id="302" r:id="rId9"/>
    <p:sldId id="303" r:id="rId10"/>
    <p:sldId id="304" r:id="rId11"/>
    <p:sldId id="305" r:id="rId12"/>
    <p:sldId id="284" r:id="rId13"/>
    <p:sldId id="306" r:id="rId14"/>
    <p:sldId id="307" r:id="rId15"/>
    <p:sldId id="30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>
          <p15:clr>
            <a:srgbClr val="A4A3A4"/>
          </p15:clr>
        </p15:guide>
        <p15:guide id="2" pos="3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6" autoAdjust="0"/>
    <p:restoredTop sz="94660"/>
  </p:normalViewPr>
  <p:slideViewPr>
    <p:cSldViewPr showGuides="1">
      <p:cViewPr varScale="1">
        <p:scale>
          <a:sx n="96" d="100"/>
          <a:sy n="96" d="100"/>
        </p:scale>
        <p:origin x="1696" y="176"/>
      </p:cViewPr>
      <p:guideLst>
        <p:guide orient="horz" pos="4224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56E43-8A16-4280-9449-994035C9EACB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61123-AA3F-4DBE-82BA-D09EF5CF6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99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VLogo_3D_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738" y="5943600"/>
            <a:ext cx="2227262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81000" y="3957935"/>
            <a:ext cx="8229600" cy="11181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82587" y="5253335"/>
            <a:ext cx="4954587" cy="461665"/>
          </a:xfrm>
        </p:spPr>
        <p:txBody>
          <a:bodyPr>
            <a:spAutoFit/>
          </a:bodyPr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24280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/>
          <a:lstStyle>
            <a:lvl1pPr>
              <a:defRPr sz="2000" b="0">
                <a:latin typeface="+mn-lt"/>
              </a:defRPr>
            </a:lvl1pPr>
            <a:lvl2pPr>
              <a:defRPr sz="1800" b="0"/>
            </a:lvl2pPr>
            <a:lvl3pPr>
              <a:defRPr sz="1600"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6703"/>
            <a:ext cx="2133600" cy="23889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algn="r"/>
            <a:r>
              <a:rPr lang="en-US" dirty="0"/>
              <a:t>Page </a:t>
            </a:r>
            <a:fld id="{0E3ACD0F-8E07-4399-B803-AB23D42BE4DF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26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391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50005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344488" indent="-344488" algn="l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5"/>
        </a:buBlip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42900" algn="l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5"/>
        </a:buBlip>
        <a:defRPr sz="2000" b="1">
          <a:solidFill>
            <a:schemeClr val="tx1"/>
          </a:solidFill>
          <a:latin typeface="+mn-lt"/>
        </a:defRPr>
      </a:lvl2pPr>
      <a:lvl3pPr marL="1371600" indent="-282575" algn="l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5"/>
        </a:buBlip>
        <a:defRPr sz="2400" b="1">
          <a:solidFill>
            <a:schemeClr val="tx1"/>
          </a:solidFill>
          <a:latin typeface="+mn-lt"/>
        </a:defRPr>
      </a:lvl3pPr>
      <a:lvl4pPr marL="177482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4267200"/>
            <a:ext cx="5791200" cy="2062103"/>
          </a:xfrm>
        </p:spPr>
        <p:txBody>
          <a:bodyPr/>
          <a:lstStyle/>
          <a:p>
            <a:pPr algn="l"/>
            <a:r>
              <a:rPr lang="zh-CN" altLang="en-US" dirty="0"/>
              <a:t>如何利用深度学习模型优化为公司节省上亿美元</a:t>
            </a:r>
            <a:br>
              <a:rPr lang="en-US" sz="2400" dirty="0"/>
            </a:br>
            <a:r>
              <a:rPr lang="zh-CN" altLang="en-US" sz="1600" dirty="0"/>
              <a:t>模型与推理引擎优化实战</a:t>
            </a:r>
            <a:br>
              <a:rPr lang="en-US" altLang="zh-CN" sz="1600" dirty="0"/>
            </a:br>
            <a:br>
              <a:rPr lang="en-US" altLang="zh-CN" sz="1600" dirty="0"/>
            </a:br>
            <a:r>
              <a:rPr lang="en-US" altLang="zh-CN" sz="1600" dirty="0"/>
              <a:t>Karl</a:t>
            </a:r>
            <a:r>
              <a:rPr lang="zh-CN" altLang="en-US" sz="1600" dirty="0"/>
              <a:t> </a:t>
            </a:r>
            <a:r>
              <a:rPr lang="en-US" altLang="zh-CN" sz="1600" dirty="0"/>
              <a:t>Luo</a:t>
            </a:r>
            <a:br>
              <a:rPr lang="en-US" altLang="zh-CN" sz="1600" dirty="0"/>
            </a:br>
            <a:r>
              <a:rPr lang="en-US" altLang="zh-CN" sz="1600" dirty="0"/>
              <a:t>4th </a:t>
            </a:r>
            <a:r>
              <a:rPr lang="en-US" altLang="zh-CN" sz="1600"/>
              <a:t>January 2020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0963274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4D1AF71-FBCC-2B49-80AE-DDA6B53B4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68251"/>
            <a:ext cx="8229600" cy="5334000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训练时量化</a:t>
            </a:r>
            <a:endParaRPr lang="en-US" altLang="zh-CN" dirty="0"/>
          </a:p>
          <a:p>
            <a:pPr marL="571500" lvl="1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后量化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91400" cy="584775"/>
          </a:xfrm>
        </p:spPr>
        <p:txBody>
          <a:bodyPr/>
          <a:lstStyle/>
          <a:p>
            <a:r>
              <a:rPr lang="zh-CN" altLang="en-US" dirty="0"/>
              <a:t>量化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en-US"/>
              <a:t>Page </a:t>
            </a:r>
            <a:fld id="{0E3ACD0F-8E07-4399-B803-AB23D42BE4DF}" type="slidenum">
              <a:rPr lang="en-US" smtClean="0"/>
              <a:pPr algn="r"/>
              <a:t>10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CBFF15-7B06-C84B-B06A-84F39BCF3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62" y="3605849"/>
            <a:ext cx="5214938" cy="28499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707D58-CED2-1E4D-8F42-A375C09DC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37" y="268788"/>
            <a:ext cx="4424363" cy="32714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C9ADC3E-EA1A-FA4E-90B4-6609AA4F6380}"/>
              </a:ext>
            </a:extLst>
          </p:cNvPr>
          <p:cNvSpPr txBox="1"/>
          <p:nvPr/>
        </p:nvSpPr>
        <p:spPr>
          <a:xfrm>
            <a:off x="152401" y="2163885"/>
            <a:ext cx="297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dirty="0"/>
              <a:t>Jacob, B., </a:t>
            </a:r>
            <a:r>
              <a:rPr lang="en" altLang="zh-CN" sz="1200" dirty="0" err="1"/>
              <a:t>Kligys</a:t>
            </a:r>
            <a:r>
              <a:rPr lang="en" altLang="zh-CN" sz="1200" dirty="0"/>
              <a:t>, S., Chen, B., Zhu, M., Tang, M., Howard, A., Adam, H. and </a:t>
            </a:r>
            <a:r>
              <a:rPr lang="en" altLang="zh-CN" sz="1200" dirty="0" err="1"/>
              <a:t>Kalenichenko</a:t>
            </a:r>
            <a:r>
              <a:rPr lang="en" altLang="zh-CN" sz="1200" dirty="0"/>
              <a:t>, D., 2018. Quantization and training of neural networks for efficient integer-arithmetic-only inference. In </a:t>
            </a:r>
            <a:r>
              <a:rPr lang="en" altLang="zh-CN" sz="1200" i="1" dirty="0"/>
              <a:t>Proceedings of the IEEE Conference on Computer Vision and Pattern Recognition</a:t>
            </a:r>
            <a:r>
              <a:rPr lang="en" altLang="zh-CN" sz="1200" dirty="0"/>
              <a:t> (pp. 2704-2713).</a:t>
            </a:r>
            <a:endParaRPr kumimoji="1"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B4639-9332-DF4D-9B4A-BE824231C28E}"/>
              </a:ext>
            </a:extLst>
          </p:cNvPr>
          <p:cNvSpPr txBox="1"/>
          <p:nvPr/>
        </p:nvSpPr>
        <p:spPr>
          <a:xfrm>
            <a:off x="152401" y="47244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dirty="0"/>
              <a:t>Zhou, A., Yao, A., Guo, Y., Xu, L. and Chen, Y., 2017. Incremental network quantization: Towards lossless </a:t>
            </a:r>
            <a:r>
              <a:rPr lang="en" altLang="zh-CN" sz="1200" dirty="0" err="1"/>
              <a:t>cnns</a:t>
            </a:r>
            <a:r>
              <a:rPr lang="en" altLang="zh-CN" sz="1200" dirty="0"/>
              <a:t> with low-precision weights. </a:t>
            </a:r>
            <a:r>
              <a:rPr lang="en" altLang="zh-CN" sz="1200" i="1" dirty="0" err="1"/>
              <a:t>arXiv</a:t>
            </a:r>
            <a:r>
              <a:rPr lang="en" altLang="zh-CN" sz="1200" i="1" dirty="0"/>
              <a:t> preprint arXiv:1702.03044</a:t>
            </a:r>
            <a:r>
              <a:rPr lang="en" altLang="zh-CN" sz="1200" dirty="0"/>
              <a:t>.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4619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91400" cy="584775"/>
          </a:xfrm>
        </p:spPr>
        <p:txBody>
          <a:bodyPr/>
          <a:lstStyle/>
          <a:p>
            <a:r>
              <a:rPr lang="zh-CN" altLang="en-US" dirty="0"/>
              <a:t>量化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en-US"/>
              <a:t>Page </a:t>
            </a:r>
            <a:fld id="{0E3ACD0F-8E07-4399-B803-AB23D42BE4DF}" type="slidenum">
              <a:rPr lang="en-US" smtClean="0"/>
              <a:pPr algn="r"/>
              <a:t>11</a:t>
            </a:fld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31849F4-F23A-B044-913E-4D4F10B4B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5283200" cy="33274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37BF80F-8376-524B-BA6E-B87C5279F955}"/>
              </a:ext>
            </a:extLst>
          </p:cNvPr>
          <p:cNvSpPr txBox="1"/>
          <p:nvPr/>
        </p:nvSpPr>
        <p:spPr>
          <a:xfrm>
            <a:off x="4800600" y="5073301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INT8</a:t>
            </a:r>
            <a:r>
              <a:rPr kumimoji="1" lang="zh-CN" altLang="en-US" dirty="0"/>
              <a:t>存储大小为原</a:t>
            </a:r>
            <a:r>
              <a:rPr kumimoji="1" lang="en-US" altLang="zh-CN" dirty="0"/>
              <a:t>FLOAT</a:t>
            </a:r>
            <a:r>
              <a:rPr kumimoji="1" lang="zh-CN" altLang="en-US" dirty="0"/>
              <a:t>的：</a:t>
            </a:r>
            <a:endParaRPr kumimoji="1" lang="en-US" altLang="zh-CN" dirty="0"/>
          </a:p>
          <a:p>
            <a:r>
              <a:rPr kumimoji="1" lang="en-US" altLang="zh-CN" dirty="0"/>
              <a:t>¼ Float</a:t>
            </a:r>
          </a:p>
          <a:p>
            <a:r>
              <a:rPr kumimoji="1" lang="en-US" altLang="zh-CN" dirty="0"/>
              <a:t>INT8</a:t>
            </a:r>
            <a:r>
              <a:rPr kumimoji="1" lang="zh-CN" altLang="en-US" dirty="0"/>
              <a:t>计算性能为原</a:t>
            </a:r>
            <a:r>
              <a:rPr kumimoji="1" lang="en-US" altLang="zh-CN" dirty="0"/>
              <a:t>FLOAT</a:t>
            </a:r>
            <a:r>
              <a:rPr kumimoji="1" lang="zh-CN" altLang="en-US" dirty="0"/>
              <a:t>的：</a:t>
            </a:r>
            <a:endParaRPr kumimoji="1" lang="en-US" altLang="zh-CN" dirty="0"/>
          </a:p>
          <a:p>
            <a:r>
              <a:rPr kumimoji="1" lang="en-US" altLang="zh-CN" dirty="0"/>
              <a:t>0.23/3.7 </a:t>
            </a:r>
            <a:r>
              <a:rPr kumimoji="1" lang="zh-CN" altLang="en-US" dirty="0"/>
              <a:t>约 </a:t>
            </a:r>
            <a:r>
              <a:rPr kumimoji="1" lang="en-US" altLang="zh-CN" dirty="0"/>
              <a:t>6%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0FA640-AD18-2146-AAA3-55BAB1113FB7}"/>
              </a:ext>
            </a:extLst>
          </p:cNvPr>
          <p:cNvSpPr txBox="1"/>
          <p:nvPr/>
        </p:nvSpPr>
        <p:spPr>
          <a:xfrm>
            <a:off x="685800" y="5068278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FLOAT16</a:t>
            </a:r>
            <a:r>
              <a:rPr kumimoji="1" lang="zh-CN" altLang="en-US" dirty="0"/>
              <a:t>存储大小为原</a:t>
            </a:r>
            <a:r>
              <a:rPr kumimoji="1" lang="en-US" altLang="zh-CN" dirty="0"/>
              <a:t>FLOAT</a:t>
            </a:r>
            <a:r>
              <a:rPr kumimoji="1" lang="zh-CN" altLang="en-US" dirty="0"/>
              <a:t>的：</a:t>
            </a:r>
            <a:endParaRPr kumimoji="1" lang="en-US" altLang="zh-CN" dirty="0"/>
          </a:p>
          <a:p>
            <a:r>
              <a:rPr kumimoji="1" lang="en-US" altLang="zh-CN" dirty="0"/>
              <a:t>½ Float</a:t>
            </a:r>
          </a:p>
          <a:p>
            <a:r>
              <a:rPr kumimoji="1" lang="en-US" altLang="zh-CN" dirty="0"/>
              <a:t>INT8</a:t>
            </a:r>
            <a:r>
              <a:rPr kumimoji="1" lang="zh-CN" altLang="en-US" dirty="0"/>
              <a:t>计算性能为原</a:t>
            </a:r>
            <a:r>
              <a:rPr kumimoji="1" lang="en-US" altLang="zh-CN" dirty="0"/>
              <a:t>FLOAT</a:t>
            </a:r>
            <a:r>
              <a:rPr kumimoji="1" lang="zh-CN" altLang="en-US" dirty="0"/>
              <a:t>的：</a:t>
            </a:r>
            <a:endParaRPr kumimoji="1" lang="en-US" altLang="zh-CN" dirty="0"/>
          </a:p>
          <a:p>
            <a:r>
              <a:rPr kumimoji="1" lang="en-US" altLang="zh-CN" dirty="0"/>
              <a:t>1.1/3.7 </a:t>
            </a:r>
            <a:r>
              <a:rPr kumimoji="1" lang="zh-CN" altLang="en-US" dirty="0"/>
              <a:t>约 </a:t>
            </a:r>
            <a:r>
              <a:rPr kumimoji="1" lang="en-US" altLang="zh-CN" dirty="0"/>
              <a:t>29%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801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91400" cy="58477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zh-CN" altLang="en-US" dirty="0"/>
              <a:t>训练</a:t>
            </a:r>
            <a:r>
              <a:rPr lang="en-US" altLang="zh-CN" dirty="0"/>
              <a:t>&amp;</a:t>
            </a:r>
            <a:r>
              <a:rPr lang="zh-CN" altLang="en-US" dirty="0"/>
              <a:t>推理优化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en-US"/>
              <a:t>Page </a:t>
            </a:r>
            <a:fld id="{0E3ACD0F-8E07-4399-B803-AB23D42BE4DF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4D545F-BF56-144F-BE02-04B55402EE6C}"/>
              </a:ext>
            </a:extLst>
          </p:cNvPr>
          <p:cNvSpPr txBox="1"/>
          <p:nvPr/>
        </p:nvSpPr>
        <p:spPr>
          <a:xfrm>
            <a:off x="609600" y="9906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</a:rPr>
              <a:t>训练优化</a:t>
            </a:r>
          </a:p>
        </p:txBody>
      </p:sp>
      <p:sp>
        <p:nvSpPr>
          <p:cNvPr id="11" name="内容占位符 5">
            <a:extLst>
              <a:ext uri="{FF2B5EF4-FFF2-40B4-BE49-F238E27FC236}">
                <a16:creationId xmlns:a16="http://schemas.microsoft.com/office/drawing/2014/main" id="{E214F38A-6CD1-964E-8210-788E92F9E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8661"/>
            <a:ext cx="5791200" cy="5334000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混合精度训练</a:t>
            </a:r>
            <a:endParaRPr lang="en-US" altLang="zh-CN" dirty="0"/>
          </a:p>
          <a:p>
            <a:pPr lvl="1"/>
            <a:r>
              <a:rPr lang="zh-CN" altLang="en-US" dirty="0"/>
              <a:t>占用显存从</a:t>
            </a:r>
            <a:r>
              <a:rPr lang="en-US" altLang="zh-CN" dirty="0"/>
              <a:t>8466MB</a:t>
            </a:r>
            <a:r>
              <a:rPr lang="zh-CN" altLang="en-US" dirty="0"/>
              <a:t> * </a:t>
            </a:r>
            <a:r>
              <a:rPr lang="en-US" altLang="zh-CN" dirty="0"/>
              <a:t>4</a:t>
            </a:r>
            <a:r>
              <a:rPr lang="zh-CN" altLang="en-US" dirty="0"/>
              <a:t>降低到</a:t>
            </a:r>
            <a:r>
              <a:rPr lang="en-US" altLang="zh-CN" dirty="0"/>
              <a:t>4978MB</a:t>
            </a:r>
            <a:r>
              <a:rPr lang="zh-CN" altLang="en-US" dirty="0"/>
              <a:t> </a:t>
            </a:r>
            <a:r>
              <a:rPr lang="en-US" altLang="zh-CN" dirty="0"/>
              <a:t>*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</a:p>
          <a:p>
            <a:pPr lvl="1"/>
            <a:r>
              <a:rPr lang="zh-CN" altLang="en-US" dirty="0"/>
              <a:t>训练速度</a:t>
            </a:r>
            <a:r>
              <a:rPr lang="en-US" altLang="zh-CN" dirty="0"/>
              <a:t>22</a:t>
            </a:r>
            <a:r>
              <a:rPr lang="zh-CN" altLang="en-US" dirty="0"/>
              <a:t> </a:t>
            </a:r>
            <a:r>
              <a:rPr lang="en-US" altLang="zh-CN" dirty="0"/>
              <a:t>it/s</a:t>
            </a:r>
            <a:r>
              <a:rPr lang="zh-CN" altLang="en-US" dirty="0"/>
              <a:t>提高到</a:t>
            </a:r>
            <a:r>
              <a:rPr lang="en-US" altLang="zh-CN" dirty="0"/>
              <a:t>42</a:t>
            </a:r>
            <a:r>
              <a:rPr lang="zh-CN" altLang="en-US" dirty="0"/>
              <a:t> </a:t>
            </a:r>
            <a:r>
              <a:rPr lang="en-US" altLang="zh-CN" dirty="0"/>
              <a:t>it/s</a:t>
            </a:r>
          </a:p>
          <a:p>
            <a:pPr lvl="1"/>
            <a:r>
              <a:rPr lang="en-US" altLang="zh-CN" dirty="0" err="1"/>
              <a:t>Pytorch</a:t>
            </a:r>
            <a:r>
              <a:rPr lang="zh-CN" altLang="en-US" dirty="0"/>
              <a:t> </a:t>
            </a:r>
            <a:r>
              <a:rPr lang="en-US" altLang="zh-CN" dirty="0"/>
              <a:t>Apex</a:t>
            </a:r>
          </a:p>
          <a:p>
            <a:pPr marL="571500" lvl="1" indent="0">
              <a:buNone/>
            </a:pPr>
            <a:endParaRPr lang="en-US" altLang="zh-CN" dirty="0"/>
          </a:p>
          <a:p>
            <a:r>
              <a:rPr lang="en-US" altLang="zh-CN" dirty="0" err="1"/>
              <a:t>NVLink</a:t>
            </a:r>
            <a:r>
              <a:rPr lang="zh-CN" altLang="en-US" dirty="0"/>
              <a:t>、</a:t>
            </a:r>
            <a:r>
              <a:rPr lang="en-US" altLang="zh-CN" dirty="0"/>
              <a:t>RDMA</a:t>
            </a:r>
            <a:r>
              <a:rPr lang="zh-CN" altLang="en-US" dirty="0"/>
              <a:t>等硬件加速方式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Reduction</a:t>
            </a:r>
            <a:r>
              <a:rPr lang="zh-CN" altLang="en-US" dirty="0"/>
              <a:t>策略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5665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91400" cy="58477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zh-CN" altLang="en-US" dirty="0"/>
              <a:t>训练</a:t>
            </a:r>
            <a:r>
              <a:rPr lang="en-US" altLang="zh-CN" dirty="0"/>
              <a:t>&amp;</a:t>
            </a:r>
            <a:r>
              <a:rPr lang="zh-CN" altLang="en-US" dirty="0"/>
              <a:t>推理优化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en-US"/>
              <a:t>Page </a:t>
            </a:r>
            <a:fld id="{0E3ACD0F-8E07-4399-B803-AB23D42BE4DF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4D545F-BF56-144F-BE02-04B55402EE6C}"/>
              </a:ext>
            </a:extLst>
          </p:cNvPr>
          <p:cNvSpPr txBox="1"/>
          <p:nvPr/>
        </p:nvSpPr>
        <p:spPr>
          <a:xfrm>
            <a:off x="609600" y="9906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</a:rPr>
              <a:t>推理优化</a:t>
            </a:r>
          </a:p>
        </p:txBody>
      </p:sp>
      <p:sp>
        <p:nvSpPr>
          <p:cNvPr id="11" name="内容占位符 5">
            <a:extLst>
              <a:ext uri="{FF2B5EF4-FFF2-40B4-BE49-F238E27FC236}">
                <a16:creationId xmlns:a16="http://schemas.microsoft.com/office/drawing/2014/main" id="{E214F38A-6CD1-964E-8210-788E92F9E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8661"/>
            <a:ext cx="7620000" cy="5334000"/>
          </a:xfrm>
        </p:spPr>
        <p:txBody>
          <a:bodyPr/>
          <a:lstStyle/>
          <a:p>
            <a:pPr marL="571500" lvl="1" indent="0">
              <a:buNone/>
            </a:pPr>
            <a:endParaRPr lang="en-US" altLang="zh-CN" dirty="0"/>
          </a:p>
          <a:p>
            <a:r>
              <a:rPr lang="zh-CN" altLang="en-US" dirty="0"/>
              <a:t>优化算子</a:t>
            </a:r>
            <a:endParaRPr lang="en-US" altLang="zh-CN" dirty="0"/>
          </a:p>
          <a:p>
            <a:pPr lvl="1"/>
            <a:r>
              <a:rPr lang="en-US" altLang="zh-CN" dirty="0"/>
              <a:t>Winograd</a:t>
            </a:r>
          </a:p>
          <a:p>
            <a:pPr lvl="1"/>
            <a:r>
              <a:rPr lang="en-US" altLang="zh-CN" dirty="0"/>
              <a:t>FFT</a:t>
            </a:r>
          </a:p>
          <a:p>
            <a:pPr lvl="1"/>
            <a:r>
              <a:rPr lang="en-US" altLang="zh-CN" dirty="0"/>
              <a:t>FMA</a:t>
            </a:r>
            <a:r>
              <a:rPr lang="zh-CN" altLang="en-US" dirty="0"/>
              <a:t>：</a:t>
            </a:r>
            <a:r>
              <a:rPr lang="en-US" altLang="zh-CN" dirty="0"/>
              <a:t>Fused</a:t>
            </a:r>
            <a:r>
              <a:rPr lang="zh-CN" altLang="en-US" dirty="0"/>
              <a:t> </a:t>
            </a:r>
            <a:r>
              <a:rPr lang="en-US" altLang="zh-CN" dirty="0" err="1"/>
              <a:t>Mutiple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指令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图融合</a:t>
            </a:r>
            <a:endParaRPr lang="en-US" altLang="zh-CN" dirty="0"/>
          </a:p>
          <a:p>
            <a:pPr lvl="1"/>
            <a:r>
              <a:rPr lang="en-US" altLang="zh-CN" dirty="0"/>
              <a:t>Convolution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 err="1"/>
              <a:t>Bn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 err="1"/>
              <a:t>ReLU</a:t>
            </a:r>
            <a:endParaRPr lang="en-US" altLang="zh-CN" dirty="0"/>
          </a:p>
          <a:p>
            <a:pPr lvl="1"/>
            <a:r>
              <a:rPr lang="en-US" altLang="zh-CN" dirty="0" err="1"/>
              <a:t>Depthwise</a:t>
            </a:r>
            <a:r>
              <a:rPr lang="zh-CN" altLang="en-US" dirty="0"/>
              <a:t> </a:t>
            </a:r>
            <a:r>
              <a:rPr lang="en-US" altLang="zh-CN" dirty="0"/>
              <a:t>Convolution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Pointwise</a:t>
            </a:r>
            <a:r>
              <a:rPr lang="zh-CN" altLang="en-US" dirty="0"/>
              <a:t> </a:t>
            </a:r>
            <a:r>
              <a:rPr lang="en-US" altLang="zh-CN" dirty="0"/>
              <a:t>Convolution</a:t>
            </a:r>
          </a:p>
          <a:p>
            <a:pPr lvl="1"/>
            <a:r>
              <a:rPr lang="en-US" altLang="zh-CN" dirty="0"/>
              <a:t>…….</a:t>
            </a:r>
          </a:p>
          <a:p>
            <a:endParaRPr lang="en-US" altLang="zh-CN" dirty="0"/>
          </a:p>
          <a:p>
            <a:r>
              <a:rPr lang="en-US" altLang="zh-CN" dirty="0"/>
              <a:t>DLA</a:t>
            </a:r>
            <a:r>
              <a:rPr lang="zh-CN" altLang="en-US" dirty="0"/>
              <a:t>、</a:t>
            </a:r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等异构加速部件并发使用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数据对齐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4575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91400" cy="58477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zh-CN" altLang="en-US" dirty="0"/>
              <a:t>模型优化实战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en-US"/>
              <a:t>Page </a:t>
            </a:r>
            <a:fld id="{0E3ACD0F-8E07-4399-B803-AB23D42BE4DF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4D545F-BF56-144F-BE02-04B55402EE6C}"/>
              </a:ext>
            </a:extLst>
          </p:cNvPr>
          <p:cNvSpPr txBox="1"/>
          <p:nvPr/>
        </p:nvSpPr>
        <p:spPr>
          <a:xfrm>
            <a:off x="609600" y="9906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</a:rPr>
              <a:t>推理优化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680661-7D69-2B4E-A94A-931DA27E3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71800"/>
            <a:ext cx="3756025" cy="533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00DE31-BB97-7F44-B8B4-8FA553788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258071"/>
            <a:ext cx="3797703" cy="5425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1A8E8F-6C49-F841-9C17-89A396971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11" y="338261"/>
            <a:ext cx="1343378" cy="627770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183D6E0-2593-0C4D-87A1-2BE1FD8599A2}"/>
              </a:ext>
            </a:extLst>
          </p:cNvPr>
          <p:cNvSpPr txBox="1"/>
          <p:nvPr/>
        </p:nvSpPr>
        <p:spPr>
          <a:xfrm>
            <a:off x="788504" y="2009616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百度</a:t>
            </a:r>
            <a:r>
              <a:rPr kumimoji="1" lang="en-US" altLang="zh-CN" dirty="0"/>
              <a:t>Apollo </a:t>
            </a:r>
            <a:r>
              <a:rPr kumimoji="1" lang="zh-CN" altLang="en-US" dirty="0"/>
              <a:t>点云模型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5793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A762B-1854-8D46-B2EB-037CD9547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2895600"/>
            <a:ext cx="2286000" cy="579437"/>
          </a:xfrm>
        </p:spPr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4939D4-00AD-B64A-8D96-4CC2EE621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en-US"/>
              <a:t>Page </a:t>
            </a:r>
            <a:fld id="{0E3ACD0F-8E07-4399-B803-AB23D42BE4DF}" type="slidenum">
              <a:rPr lang="en-US" smtClean="0"/>
              <a:pPr algn="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5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306" y="1295400"/>
            <a:ext cx="7243894" cy="4191000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zh-CN" altLang="en-US" sz="2300" dirty="0"/>
              <a:t>为什么我们需要模型优化</a:t>
            </a:r>
            <a:endParaRPr lang="en-US" sz="2300" dirty="0"/>
          </a:p>
          <a:p>
            <a:pPr>
              <a:spcAft>
                <a:spcPts val="1200"/>
              </a:spcAft>
            </a:pPr>
            <a:r>
              <a:rPr lang="zh-CN" altLang="en-US" sz="2300" dirty="0"/>
              <a:t>模型优化</a:t>
            </a:r>
            <a:endParaRPr lang="en-US" altLang="zh-CN" sz="2300" dirty="0"/>
          </a:p>
          <a:p>
            <a:pPr lvl="1">
              <a:spcAft>
                <a:spcPts val="1200"/>
              </a:spcAft>
            </a:pPr>
            <a:r>
              <a:rPr lang="zh-CN" altLang="en-US" sz="2100" dirty="0"/>
              <a:t>蒸馏</a:t>
            </a:r>
            <a:endParaRPr lang="en-US" altLang="zh-CN" sz="2100" dirty="0"/>
          </a:p>
          <a:p>
            <a:pPr lvl="1">
              <a:spcAft>
                <a:spcPts val="1200"/>
              </a:spcAft>
            </a:pPr>
            <a:r>
              <a:rPr lang="zh-CN" altLang="en-US" sz="2100" dirty="0"/>
              <a:t>裁剪</a:t>
            </a:r>
            <a:endParaRPr lang="en-US" altLang="zh-CN" sz="2100" dirty="0"/>
          </a:p>
          <a:p>
            <a:pPr lvl="1">
              <a:spcAft>
                <a:spcPts val="1200"/>
              </a:spcAft>
            </a:pPr>
            <a:r>
              <a:rPr lang="zh-CN" altLang="en-US" sz="2100" dirty="0"/>
              <a:t>量化</a:t>
            </a:r>
            <a:endParaRPr lang="en-US" sz="2100" dirty="0"/>
          </a:p>
          <a:p>
            <a:pPr>
              <a:spcAft>
                <a:spcPts val="1200"/>
              </a:spcAft>
            </a:pPr>
            <a:r>
              <a:rPr lang="zh-CN" altLang="en-US" sz="2400" dirty="0"/>
              <a:t>训练</a:t>
            </a:r>
            <a:r>
              <a:rPr lang="en-US" altLang="zh-CN" sz="2400" dirty="0"/>
              <a:t>&amp;</a:t>
            </a:r>
            <a:r>
              <a:rPr lang="zh-CN" altLang="en-US" sz="2400" dirty="0"/>
              <a:t>推理优化</a:t>
            </a:r>
            <a:endParaRPr lang="en-US" sz="2400" dirty="0"/>
          </a:p>
          <a:p>
            <a:pPr>
              <a:spcAft>
                <a:spcPts val="1200"/>
              </a:spcAft>
            </a:pPr>
            <a:r>
              <a:rPr lang="zh-CN" altLang="en-US" sz="2400" dirty="0"/>
              <a:t>模型优化实战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en-US"/>
              <a:t>Page </a:t>
            </a:r>
            <a:fld id="{0E3ACD0F-8E07-4399-B803-AB23D42BE4DF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63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91400" cy="58477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zh-CN" altLang="en-US" dirty="0"/>
              <a:t>为什么我们需要模型优化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1905000"/>
          </a:xfrm>
        </p:spPr>
        <p:txBody>
          <a:bodyPr/>
          <a:lstStyle/>
          <a:p>
            <a:r>
              <a:rPr lang="zh-CN" altLang="en-US" sz="1800" dirty="0"/>
              <a:t>先看看修剪</a:t>
            </a:r>
            <a:r>
              <a:rPr lang="en-US" altLang="zh-CN" sz="1800" dirty="0"/>
              <a:t>+</a:t>
            </a:r>
            <a:r>
              <a:rPr lang="zh-CN" altLang="en-US" sz="1800" dirty="0"/>
              <a:t>量化</a:t>
            </a:r>
            <a:r>
              <a:rPr lang="en-US" altLang="zh-CN" sz="1800" dirty="0"/>
              <a:t>+</a:t>
            </a:r>
            <a:r>
              <a:rPr lang="zh-CN" altLang="en-US" sz="1800" dirty="0"/>
              <a:t>霍夫曼编码对不同模型的效果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en-US"/>
              <a:t>Page </a:t>
            </a:r>
            <a:fld id="{0E3ACD0F-8E07-4399-B803-AB23D42BE4DF}" type="slidenum">
              <a:rPr lang="en-US" smtClean="0"/>
              <a:pPr algn="r"/>
              <a:t>3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9D45DD-749A-1B45-AA75-AAA5241B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787490"/>
            <a:ext cx="8382000" cy="1016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AE4A06C-3884-2B4B-9E8C-3C5322695D9D}"/>
              </a:ext>
            </a:extLst>
          </p:cNvPr>
          <p:cNvSpPr txBox="1">
            <a:spLocks/>
          </p:cNvSpPr>
          <p:nvPr/>
        </p:nvSpPr>
        <p:spPr bwMode="auto">
          <a:xfrm>
            <a:off x="381000" y="3047999"/>
            <a:ext cx="8458200" cy="304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4488" indent="-344488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1800" b="0">
                <a:solidFill>
                  <a:schemeClr val="tx1"/>
                </a:solidFill>
                <a:latin typeface="+mn-lt"/>
              </a:defRPr>
            </a:lvl2pPr>
            <a:lvl3pPr marL="1371600" indent="-282575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1600" b="0">
                <a:solidFill>
                  <a:schemeClr val="tx1"/>
                </a:solidFill>
                <a:latin typeface="+mn-lt"/>
              </a:defRPr>
            </a:lvl3pPr>
            <a:lvl4pPr marL="1774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zh-CN" altLang="en-US" sz="1800" kern="0" dirty="0"/>
              <a:t>从公司业务角度来看这个问题：某换脸</a:t>
            </a:r>
            <a:r>
              <a:rPr lang="en-US" altLang="zh-CN" sz="1800" kern="0" dirty="0"/>
              <a:t>APP</a:t>
            </a:r>
            <a:r>
              <a:rPr lang="zh-CN" altLang="en-US" sz="1800" kern="0" dirty="0"/>
              <a:t>某一个单一的功能模型</a:t>
            </a:r>
            <a:endParaRPr lang="en-US" altLang="zh-CN" sz="1800" kern="0" dirty="0"/>
          </a:p>
          <a:p>
            <a:pPr lvl="1"/>
            <a:r>
              <a:rPr lang="zh-CN" altLang="en-US" sz="1600" kern="0" dirty="0"/>
              <a:t>峰值</a:t>
            </a:r>
            <a:r>
              <a:rPr lang="en-US" altLang="zh-CN" sz="1600" kern="0" dirty="0"/>
              <a:t>QPS</a:t>
            </a:r>
            <a:r>
              <a:rPr lang="zh-CN" altLang="en-US" sz="1600" kern="0" dirty="0"/>
              <a:t>：</a:t>
            </a:r>
            <a:r>
              <a:rPr lang="en-US" altLang="zh-CN" sz="1600" kern="0" dirty="0"/>
              <a:t>200000</a:t>
            </a:r>
            <a:r>
              <a:rPr lang="zh-CN" altLang="en-US" sz="1600" kern="0" dirty="0"/>
              <a:t>帧</a:t>
            </a:r>
            <a:endParaRPr lang="en-US" altLang="zh-CN" sz="1600" kern="0" dirty="0"/>
          </a:p>
          <a:p>
            <a:pPr lvl="1"/>
            <a:r>
              <a:rPr lang="zh-CN" altLang="en-US" sz="1600" kern="0" dirty="0"/>
              <a:t>模型推理响应时延</a:t>
            </a:r>
            <a:r>
              <a:rPr lang="en-US" altLang="zh-CN" sz="1600" kern="0" dirty="0"/>
              <a:t> </a:t>
            </a:r>
            <a:r>
              <a:rPr lang="en-US" altLang="zh-CN" sz="1600" kern="0"/>
              <a:t>~ 200ms</a:t>
            </a:r>
            <a:endParaRPr lang="en-US" altLang="zh-CN" sz="1600" kern="0" dirty="0"/>
          </a:p>
          <a:p>
            <a:pPr lvl="1"/>
            <a:r>
              <a:rPr lang="zh-CN" altLang="en-US" sz="1600" kern="0" dirty="0"/>
              <a:t>如果采用</a:t>
            </a:r>
            <a:r>
              <a:rPr lang="en-US" altLang="zh-CN" sz="1600" kern="0" dirty="0"/>
              <a:t>Backbone</a:t>
            </a:r>
            <a:r>
              <a:rPr lang="zh-CN" altLang="en-US" sz="1600" kern="0" dirty="0"/>
              <a:t>：</a:t>
            </a:r>
            <a:r>
              <a:rPr lang="en-US" altLang="zh-CN" sz="1600" kern="0" dirty="0"/>
              <a:t>VGG19</a:t>
            </a:r>
            <a:r>
              <a:rPr lang="zh-CN" altLang="en-US" sz="1600" kern="0" dirty="0"/>
              <a:t>，单个模型推理需要占用显存</a:t>
            </a:r>
            <a:r>
              <a:rPr lang="en-US" altLang="zh-CN" sz="1600" kern="0" dirty="0"/>
              <a:t>~2GB</a:t>
            </a:r>
            <a:r>
              <a:rPr lang="zh-CN" altLang="en-US" sz="1600" kern="0" dirty="0"/>
              <a:t> </a:t>
            </a:r>
            <a:endParaRPr lang="en-US" altLang="zh-CN" sz="1600" kern="0" dirty="0"/>
          </a:p>
          <a:p>
            <a:pPr lvl="1"/>
            <a:r>
              <a:rPr lang="zh-CN" altLang="en-US" sz="1600" kern="0" dirty="0"/>
              <a:t>一张</a:t>
            </a:r>
            <a:r>
              <a:rPr lang="en-US" altLang="zh-CN" sz="1600" kern="0" dirty="0"/>
              <a:t>P100</a:t>
            </a:r>
            <a:r>
              <a:rPr lang="zh-CN" altLang="en-US" sz="1600" kern="0" dirty="0"/>
              <a:t>显卡</a:t>
            </a:r>
            <a:r>
              <a:rPr lang="en" altLang="zh-CN" dirty="0"/>
              <a:t>16GB</a:t>
            </a:r>
            <a:r>
              <a:rPr lang="zh-CN" altLang="en-US" sz="1600" kern="0" dirty="0"/>
              <a:t>最多部署</a:t>
            </a:r>
            <a:r>
              <a:rPr lang="en-US" altLang="zh-CN" sz="1600" kern="0" dirty="0"/>
              <a:t>8</a:t>
            </a:r>
            <a:r>
              <a:rPr lang="zh-CN" altLang="en-US" sz="1600" kern="0" dirty="0"/>
              <a:t>路，</a:t>
            </a:r>
            <a:r>
              <a:rPr lang="en-US" altLang="zh-CN" sz="1600" kern="0" dirty="0"/>
              <a:t>200ms</a:t>
            </a:r>
            <a:r>
              <a:rPr lang="zh-CN" altLang="en-US" sz="1600" kern="0" dirty="0"/>
              <a:t>内一个</a:t>
            </a:r>
            <a:r>
              <a:rPr lang="en-US" altLang="zh-CN" sz="1600" kern="0" dirty="0"/>
              <a:t>P100</a:t>
            </a:r>
            <a:r>
              <a:rPr lang="zh-CN" altLang="en-US" sz="1600" kern="0" dirty="0"/>
              <a:t>最多处理</a:t>
            </a:r>
            <a:r>
              <a:rPr lang="en-US" altLang="zh-CN" sz="1600" kern="0" dirty="0"/>
              <a:t>16</a:t>
            </a:r>
            <a:r>
              <a:rPr lang="zh-CN" altLang="en-US" sz="1600" kern="0" dirty="0"/>
              <a:t>帧图</a:t>
            </a:r>
            <a:endParaRPr lang="en-US" altLang="zh-CN" sz="1600" kern="0" dirty="0"/>
          </a:p>
          <a:p>
            <a:pPr lvl="1"/>
            <a:r>
              <a:rPr lang="zh-CN" altLang="en-US" sz="1600" kern="0" dirty="0"/>
              <a:t>业务需求</a:t>
            </a:r>
            <a:r>
              <a:rPr lang="en-US" altLang="zh-CN" sz="1600" kern="0" dirty="0"/>
              <a:t>200000</a:t>
            </a:r>
            <a:r>
              <a:rPr lang="zh-CN" altLang="en-US" sz="1600" kern="0" dirty="0"/>
              <a:t>帧并发</a:t>
            </a:r>
            <a:r>
              <a:rPr lang="en-US" altLang="zh-CN" sz="1600" kern="0" dirty="0"/>
              <a:t>200ms</a:t>
            </a:r>
            <a:r>
              <a:rPr lang="zh-CN" altLang="en-US" sz="1600" kern="0" dirty="0"/>
              <a:t>内处理完，需要</a:t>
            </a:r>
            <a:r>
              <a:rPr lang="en-US" altLang="zh-CN" sz="1600" kern="0" dirty="0"/>
              <a:t>12500</a:t>
            </a:r>
            <a:r>
              <a:rPr lang="zh-CN" altLang="en-US" sz="1600" kern="0" dirty="0"/>
              <a:t>张</a:t>
            </a:r>
            <a:r>
              <a:rPr lang="en-US" altLang="zh-CN" sz="1600" kern="0" dirty="0"/>
              <a:t>P100</a:t>
            </a:r>
          </a:p>
          <a:p>
            <a:pPr lvl="1"/>
            <a:r>
              <a:rPr lang="zh-CN" altLang="en-US" sz="1600" kern="0" dirty="0"/>
              <a:t>一张</a:t>
            </a:r>
            <a:r>
              <a:rPr lang="en-US" altLang="zh-CN" sz="1600" kern="0" dirty="0"/>
              <a:t>P100</a:t>
            </a:r>
            <a:r>
              <a:rPr lang="zh-CN" altLang="en-US" sz="1600" kern="0" dirty="0"/>
              <a:t> 约</a:t>
            </a:r>
            <a:r>
              <a:rPr lang="en-US" altLang="zh-CN" sz="1600" kern="0" dirty="0"/>
              <a:t>2</a:t>
            </a:r>
            <a:r>
              <a:rPr lang="zh-CN" altLang="en-US" sz="1600" kern="0" dirty="0"/>
              <a:t>万元，满足业务需要</a:t>
            </a:r>
            <a:r>
              <a:rPr lang="en-US" altLang="zh-CN" sz="1600" kern="0" dirty="0">
                <a:solidFill>
                  <a:schemeClr val="tx2">
                    <a:lumMod val="75000"/>
                  </a:schemeClr>
                </a:solidFill>
              </a:rPr>
              <a:t>2.5</a:t>
            </a:r>
            <a:r>
              <a:rPr lang="zh-CN" altLang="en-US" sz="1600" kern="0" dirty="0">
                <a:solidFill>
                  <a:schemeClr val="tx2">
                    <a:lumMod val="75000"/>
                  </a:schemeClr>
                </a:solidFill>
              </a:rPr>
              <a:t>亿的显卡卡采购费</a:t>
            </a:r>
            <a:endParaRPr lang="en-US" altLang="zh-CN" sz="1600" kern="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zh-CN" altLang="en-US" sz="1600" kern="0" dirty="0"/>
              <a:t>如果租用阿里云的话</a:t>
            </a:r>
            <a:r>
              <a:rPr lang="en-US" altLang="zh-CN" sz="1600" kern="0" dirty="0"/>
              <a:t>P100</a:t>
            </a:r>
            <a:r>
              <a:rPr lang="zh-CN" altLang="en-US" sz="1600" kern="0" dirty="0"/>
              <a:t>要订购，所以按照最便宜的</a:t>
            </a:r>
            <a:r>
              <a:rPr lang="en-US" altLang="zh-CN" sz="1600" kern="0" dirty="0"/>
              <a:t>GPU</a:t>
            </a:r>
            <a:r>
              <a:rPr lang="zh-CN" altLang="en-US" sz="1600" kern="0" dirty="0"/>
              <a:t> </a:t>
            </a:r>
            <a:r>
              <a:rPr lang="en-US" altLang="zh-CN" sz="1600" kern="0" dirty="0"/>
              <a:t>VPS</a:t>
            </a:r>
            <a:r>
              <a:rPr lang="zh-CN" altLang="en-US" sz="1600" kern="0" dirty="0"/>
              <a:t>计算：一个</a:t>
            </a:r>
            <a:r>
              <a:rPr lang="en-US" altLang="zh-CN" sz="1600" kern="0" dirty="0"/>
              <a:t>GPU</a:t>
            </a:r>
            <a:r>
              <a:rPr lang="zh-CN" altLang="en-US" sz="1600" kern="0" dirty="0"/>
              <a:t>的服务器月租最便宜的是</a:t>
            </a:r>
            <a:r>
              <a:rPr lang="en-US" altLang="zh-CN" sz="1600" kern="0" dirty="0"/>
              <a:t>1288.35</a:t>
            </a:r>
            <a:r>
              <a:rPr lang="zh-CN" altLang="en-US" sz="1600" kern="0" dirty="0"/>
              <a:t>一个月</a:t>
            </a:r>
            <a:endParaRPr lang="en-US" altLang="zh-CN" sz="1600" kern="0" dirty="0"/>
          </a:p>
          <a:p>
            <a:pPr lvl="1"/>
            <a:r>
              <a:rPr lang="zh-CN" altLang="en-US" sz="1600" kern="0" dirty="0"/>
              <a:t>满足业务需要</a:t>
            </a:r>
            <a:r>
              <a:rPr lang="en-US" altLang="zh-CN" sz="1600" kern="0" dirty="0"/>
              <a:t>12500</a:t>
            </a:r>
            <a:r>
              <a:rPr lang="zh-CN" altLang="en-US" sz="1600" kern="0" dirty="0"/>
              <a:t>*</a:t>
            </a:r>
            <a:r>
              <a:rPr lang="en-US" altLang="zh-CN" sz="1600" kern="0" dirty="0"/>
              <a:t>1288.35</a:t>
            </a:r>
            <a:r>
              <a:rPr lang="zh-CN" altLang="en-US" sz="1600" kern="0" dirty="0"/>
              <a:t>一个月约：</a:t>
            </a:r>
            <a:r>
              <a:rPr lang="en-US" altLang="zh-CN" sz="1600" kern="0" dirty="0">
                <a:solidFill>
                  <a:schemeClr val="tx2">
                    <a:lumMod val="75000"/>
                  </a:schemeClr>
                </a:solidFill>
              </a:rPr>
              <a:t>160</a:t>
            </a:r>
            <a:r>
              <a:rPr lang="zh-CN" altLang="en-US" sz="1600" kern="0" dirty="0">
                <a:solidFill>
                  <a:schemeClr val="tx2">
                    <a:lumMod val="75000"/>
                  </a:schemeClr>
                </a:solidFill>
              </a:rPr>
              <a:t>万一个月</a:t>
            </a:r>
            <a:endParaRPr lang="en-US" sz="1600" kern="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268508-4984-724E-9C6C-3E2B48BC3D50}"/>
              </a:ext>
            </a:extLst>
          </p:cNvPr>
          <p:cNvSpPr txBox="1"/>
          <p:nvPr/>
        </p:nvSpPr>
        <p:spPr>
          <a:xfrm>
            <a:off x="0" y="608855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100" dirty="0"/>
              <a:t>Han, S., Mao, H. and Dally, W.J., 2015. Deep compression: Compressing deep neural networks with pruning, trained quantization and </a:t>
            </a:r>
            <a:r>
              <a:rPr lang="en" altLang="zh-CN" sz="1100" dirty="0" err="1"/>
              <a:t>huffman</a:t>
            </a:r>
            <a:r>
              <a:rPr lang="en" altLang="zh-CN" sz="1100" dirty="0"/>
              <a:t> coding. </a:t>
            </a:r>
            <a:r>
              <a:rPr lang="en" altLang="zh-CN" sz="1100" i="1" dirty="0" err="1"/>
              <a:t>arXiv</a:t>
            </a:r>
            <a:r>
              <a:rPr lang="en" altLang="zh-CN" sz="1100" i="1" dirty="0"/>
              <a:t> preprint arXiv:1510.00149</a:t>
            </a:r>
            <a:r>
              <a:rPr lang="en" altLang="zh-CN" sz="1100" dirty="0"/>
              <a:t>.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8709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91400" cy="58477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zh-CN" altLang="en-US" dirty="0"/>
              <a:t>为什么我们需要模型优化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1905000"/>
          </a:xfrm>
        </p:spPr>
        <p:txBody>
          <a:bodyPr/>
          <a:lstStyle/>
          <a:p>
            <a:r>
              <a:rPr lang="zh-CN" altLang="en-US" sz="1800" dirty="0"/>
              <a:t>先看看修剪</a:t>
            </a:r>
            <a:r>
              <a:rPr lang="en-US" altLang="zh-CN" sz="1800" dirty="0"/>
              <a:t>+</a:t>
            </a:r>
            <a:r>
              <a:rPr lang="zh-CN" altLang="en-US" sz="1800" dirty="0"/>
              <a:t>量化</a:t>
            </a:r>
            <a:r>
              <a:rPr lang="en-US" altLang="zh-CN" sz="1800" dirty="0"/>
              <a:t>+</a:t>
            </a:r>
            <a:r>
              <a:rPr lang="zh-CN" altLang="en-US" sz="1800" dirty="0"/>
              <a:t>霍夫曼编码对不同模型的效果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en-US"/>
              <a:t>Page </a:t>
            </a:r>
            <a:fld id="{0E3ACD0F-8E07-4399-B803-AB23D42BE4DF}" type="slidenum">
              <a:rPr lang="en-US" smtClean="0"/>
              <a:pPr algn="r"/>
              <a:t>4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9D45DD-749A-1B45-AA75-AAA5241B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787490"/>
            <a:ext cx="8382000" cy="1016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AE4A06C-3884-2B4B-9E8C-3C5322695D9D}"/>
              </a:ext>
            </a:extLst>
          </p:cNvPr>
          <p:cNvSpPr txBox="1">
            <a:spLocks/>
          </p:cNvSpPr>
          <p:nvPr/>
        </p:nvSpPr>
        <p:spPr bwMode="auto">
          <a:xfrm>
            <a:off x="381000" y="3048000"/>
            <a:ext cx="8458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4488" indent="-344488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1800" b="0">
                <a:solidFill>
                  <a:schemeClr val="tx1"/>
                </a:solidFill>
                <a:latin typeface="+mn-lt"/>
              </a:defRPr>
            </a:lvl2pPr>
            <a:lvl3pPr marL="1371600" indent="-282575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1600" b="0">
                <a:solidFill>
                  <a:schemeClr val="tx1"/>
                </a:solidFill>
                <a:latin typeface="+mn-lt"/>
              </a:defRPr>
            </a:lvl3pPr>
            <a:lvl4pPr marL="1774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zh-CN" altLang="en-US" sz="1800" kern="0" dirty="0"/>
              <a:t>某换脸</a:t>
            </a:r>
            <a:r>
              <a:rPr lang="en-US" altLang="zh-CN" sz="1800" kern="0" dirty="0"/>
              <a:t>APP</a:t>
            </a:r>
            <a:r>
              <a:rPr lang="zh-CN" altLang="en-US" sz="1800" kern="0" dirty="0"/>
              <a:t>某一个单一的功能模型若不优化</a:t>
            </a:r>
            <a:endParaRPr lang="en-US" altLang="zh-CN" sz="1800" kern="0" dirty="0"/>
          </a:p>
          <a:p>
            <a:pPr lvl="1"/>
            <a:r>
              <a:rPr lang="zh-CN" altLang="en-US" sz="1600" kern="0" dirty="0">
                <a:solidFill>
                  <a:schemeClr val="tx2">
                    <a:lumMod val="75000"/>
                  </a:schemeClr>
                </a:solidFill>
              </a:rPr>
              <a:t>采购：</a:t>
            </a:r>
            <a:r>
              <a:rPr lang="en-US" altLang="zh-CN" sz="1600" kern="0" dirty="0">
                <a:solidFill>
                  <a:schemeClr val="tx2">
                    <a:lumMod val="75000"/>
                  </a:schemeClr>
                </a:solidFill>
              </a:rPr>
              <a:t>2.5</a:t>
            </a:r>
            <a:r>
              <a:rPr lang="zh-CN" altLang="en-US" sz="1600" kern="0" dirty="0">
                <a:solidFill>
                  <a:schemeClr val="tx2">
                    <a:lumMod val="75000"/>
                  </a:schemeClr>
                </a:solidFill>
              </a:rPr>
              <a:t>亿</a:t>
            </a:r>
            <a:endParaRPr lang="en-US" altLang="zh-CN" sz="1600" kern="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zh-CN" altLang="en-US" sz="1600" kern="0" dirty="0">
                <a:solidFill>
                  <a:schemeClr val="tx2">
                    <a:lumMod val="75000"/>
                  </a:schemeClr>
                </a:solidFill>
              </a:rPr>
              <a:t>租赁：</a:t>
            </a:r>
            <a:r>
              <a:rPr lang="en-US" altLang="zh-CN" sz="1600" kern="0" dirty="0">
                <a:solidFill>
                  <a:schemeClr val="tx2">
                    <a:lumMod val="75000"/>
                  </a:schemeClr>
                </a:solidFill>
              </a:rPr>
              <a:t>160</a:t>
            </a:r>
            <a:r>
              <a:rPr lang="zh-CN" altLang="en-US" sz="1600" kern="0" dirty="0">
                <a:solidFill>
                  <a:schemeClr val="tx2">
                    <a:lumMod val="75000"/>
                  </a:schemeClr>
                </a:solidFill>
              </a:rPr>
              <a:t>万</a:t>
            </a:r>
            <a:r>
              <a:rPr lang="en-US" altLang="zh-CN" sz="1600" kern="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zh-CN" altLang="en-US" sz="1600" kern="0" dirty="0">
                <a:solidFill>
                  <a:schemeClr val="tx2">
                    <a:lumMod val="75000"/>
                  </a:schemeClr>
                </a:solidFill>
              </a:rPr>
              <a:t>月</a:t>
            </a:r>
            <a:endParaRPr lang="en-US" sz="1600" kern="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410B60-EC06-2341-B9B2-66D62002248F}"/>
              </a:ext>
            </a:extLst>
          </p:cNvPr>
          <p:cNvSpPr txBox="1">
            <a:spLocks/>
          </p:cNvSpPr>
          <p:nvPr/>
        </p:nvSpPr>
        <p:spPr bwMode="auto">
          <a:xfrm>
            <a:off x="394398" y="4223951"/>
            <a:ext cx="8458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4488" indent="-344488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1800" b="0">
                <a:solidFill>
                  <a:schemeClr val="tx1"/>
                </a:solidFill>
                <a:latin typeface="+mn-lt"/>
              </a:defRPr>
            </a:lvl2pPr>
            <a:lvl3pPr marL="1371600" indent="-282575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1600" b="0">
                <a:solidFill>
                  <a:schemeClr val="tx1"/>
                </a:solidFill>
                <a:latin typeface="+mn-lt"/>
              </a:defRPr>
            </a:lvl3pPr>
            <a:lvl4pPr marL="1774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zh-CN" altLang="en-US" sz="1800" kern="0" dirty="0"/>
              <a:t>经过模型优化</a:t>
            </a:r>
            <a:endParaRPr lang="en-US" altLang="zh-CN" sz="1800" kern="0" dirty="0"/>
          </a:p>
          <a:p>
            <a:pPr lvl="1"/>
            <a:r>
              <a:rPr lang="zh-CN" altLang="en-US" sz="1600" kern="0" dirty="0">
                <a:solidFill>
                  <a:schemeClr val="tx2">
                    <a:lumMod val="75000"/>
                  </a:schemeClr>
                </a:solidFill>
              </a:rPr>
              <a:t>采购：</a:t>
            </a:r>
            <a:r>
              <a:rPr lang="en-US" altLang="zh-CN" sz="1600" kern="0" dirty="0">
                <a:solidFill>
                  <a:schemeClr val="tx2">
                    <a:lumMod val="75000"/>
                  </a:schemeClr>
                </a:solidFill>
              </a:rPr>
              <a:t>510</a:t>
            </a:r>
            <a:r>
              <a:rPr lang="zh-CN" altLang="en-US" sz="1600" kern="0" dirty="0">
                <a:solidFill>
                  <a:schemeClr val="tx2">
                    <a:lumMod val="75000"/>
                  </a:schemeClr>
                </a:solidFill>
              </a:rPr>
              <a:t>万</a:t>
            </a:r>
            <a:endParaRPr lang="en-US" altLang="zh-CN" sz="1600" kern="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zh-CN" altLang="en-US" sz="1600" kern="0" dirty="0">
                <a:solidFill>
                  <a:schemeClr val="tx2">
                    <a:lumMod val="75000"/>
                  </a:schemeClr>
                </a:solidFill>
              </a:rPr>
              <a:t>租赁：</a:t>
            </a:r>
            <a:r>
              <a:rPr lang="en-US" altLang="zh-CN" sz="1600" kern="0" dirty="0">
                <a:solidFill>
                  <a:schemeClr val="tx2">
                    <a:lumMod val="75000"/>
                  </a:schemeClr>
                </a:solidFill>
              </a:rPr>
              <a:t>3.26</a:t>
            </a:r>
            <a:r>
              <a:rPr lang="zh-CN" altLang="en-US" sz="1600" kern="0" dirty="0">
                <a:solidFill>
                  <a:schemeClr val="tx2">
                    <a:lumMod val="75000"/>
                  </a:schemeClr>
                </a:solidFill>
              </a:rPr>
              <a:t>万</a:t>
            </a:r>
            <a:r>
              <a:rPr lang="en-US" altLang="zh-CN" sz="1600" kern="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zh-CN" altLang="en-US" sz="1600" kern="0" dirty="0">
                <a:solidFill>
                  <a:schemeClr val="tx2">
                    <a:lumMod val="75000"/>
                  </a:schemeClr>
                </a:solidFill>
              </a:rPr>
              <a:t>月</a:t>
            </a:r>
            <a:endParaRPr lang="en-US" sz="1600" kern="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FDC166-120F-5446-8665-4C36767D09D2}"/>
              </a:ext>
            </a:extLst>
          </p:cNvPr>
          <p:cNvSpPr txBox="1"/>
          <p:nvPr/>
        </p:nvSpPr>
        <p:spPr>
          <a:xfrm>
            <a:off x="0" y="608855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100" dirty="0"/>
              <a:t>Han, S., Mao, H. and Dally, W.J., 2015. Deep compression: Compressing deep neural networks with pruning, trained quantization and </a:t>
            </a:r>
            <a:r>
              <a:rPr lang="en" altLang="zh-CN" sz="1100" dirty="0" err="1"/>
              <a:t>huffman</a:t>
            </a:r>
            <a:r>
              <a:rPr lang="en" altLang="zh-CN" sz="1100" dirty="0"/>
              <a:t> coding. </a:t>
            </a:r>
            <a:r>
              <a:rPr lang="en" altLang="zh-CN" sz="1100" i="1" dirty="0" err="1"/>
              <a:t>arXiv</a:t>
            </a:r>
            <a:r>
              <a:rPr lang="en" altLang="zh-CN" sz="1100" i="1" dirty="0"/>
              <a:t> preprint arXiv:1510.00149</a:t>
            </a:r>
            <a:r>
              <a:rPr lang="en" altLang="zh-CN" sz="1100" dirty="0"/>
              <a:t>.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8986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91400" cy="58477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zh-CN" altLang="en-US" dirty="0"/>
              <a:t>为什么我们需要模型优化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703" y="1033849"/>
            <a:ext cx="8458200" cy="457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可以将未经优化的模型推理放到手机端吗？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en-US"/>
              <a:t>Page </a:t>
            </a:r>
            <a:fld id="{0E3ACD0F-8E07-4399-B803-AB23D42BE4DF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AE4A06C-3884-2B4B-9E8C-3C5322695D9D}"/>
              </a:ext>
            </a:extLst>
          </p:cNvPr>
          <p:cNvSpPr txBox="1">
            <a:spLocks/>
          </p:cNvSpPr>
          <p:nvPr/>
        </p:nvSpPr>
        <p:spPr bwMode="auto">
          <a:xfrm>
            <a:off x="665703" y="1981199"/>
            <a:ext cx="7543800" cy="385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4488" indent="-344488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1800" b="0">
                <a:solidFill>
                  <a:schemeClr val="tx1"/>
                </a:solidFill>
                <a:latin typeface="+mn-lt"/>
              </a:defRPr>
            </a:lvl2pPr>
            <a:lvl3pPr marL="1371600" indent="-282575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1600" b="0">
                <a:solidFill>
                  <a:schemeClr val="tx1"/>
                </a:solidFill>
                <a:latin typeface="+mn-lt"/>
              </a:defRPr>
            </a:lvl3pPr>
            <a:lvl4pPr marL="1774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zh-CN" altLang="en-US" sz="1800" kern="0" dirty="0"/>
              <a:t>推理时间大幅增加       </a:t>
            </a:r>
            <a:r>
              <a:rPr lang="en-US" altLang="zh-CN" sz="1800" kern="0" dirty="0"/>
              <a:t>----------------------------</a:t>
            </a:r>
            <a:r>
              <a:rPr lang="zh-CN" altLang="en-US" sz="1800" kern="0" dirty="0"/>
              <a:t>    用户体验差</a:t>
            </a:r>
            <a:endParaRPr lang="en-US" altLang="zh-CN" sz="1800" kern="0" dirty="0"/>
          </a:p>
          <a:p>
            <a:pPr marL="0" indent="0">
              <a:buNone/>
            </a:pPr>
            <a:endParaRPr lang="en-US" altLang="zh-CN" sz="1800" kern="0" dirty="0"/>
          </a:p>
          <a:p>
            <a:r>
              <a:rPr lang="zh-CN" altLang="en-US" sz="1800" kern="0" dirty="0"/>
              <a:t>模型部分算子无深度学习框架支持    </a:t>
            </a:r>
            <a:r>
              <a:rPr lang="en-US" altLang="zh-CN" sz="1800" kern="0" dirty="0"/>
              <a:t>---------</a:t>
            </a:r>
            <a:r>
              <a:rPr lang="zh-CN" altLang="en-US" sz="1800" kern="0" dirty="0"/>
              <a:t>    其他功能可用资源减少</a:t>
            </a:r>
            <a:endParaRPr lang="en-US" altLang="zh-CN" sz="1800" kern="0" dirty="0"/>
          </a:p>
          <a:p>
            <a:pPr marL="0" indent="0">
              <a:buNone/>
            </a:pPr>
            <a:endParaRPr lang="en-US" altLang="zh-CN" sz="1800" kern="0" dirty="0"/>
          </a:p>
          <a:p>
            <a:r>
              <a:rPr lang="zh-CN" altLang="en-US" sz="1800" kern="0" dirty="0"/>
              <a:t>占用大量手机计算</a:t>
            </a:r>
            <a:r>
              <a:rPr lang="en-US" altLang="zh-CN" sz="1800" kern="0" dirty="0"/>
              <a:t>&amp;</a:t>
            </a:r>
            <a:r>
              <a:rPr lang="zh-CN" altLang="en-US" sz="1800" kern="0" dirty="0"/>
              <a:t>存储资源   </a:t>
            </a:r>
            <a:r>
              <a:rPr lang="en-US" altLang="zh-CN" sz="1800" kern="0" dirty="0"/>
              <a:t>-----------------</a:t>
            </a:r>
            <a:r>
              <a:rPr lang="zh-CN" altLang="en-US" sz="1800" kern="0" dirty="0"/>
              <a:t>    不利于</a:t>
            </a:r>
            <a:r>
              <a:rPr lang="en-US" altLang="zh-CN" sz="1800" kern="0" dirty="0"/>
              <a:t>APP</a:t>
            </a:r>
            <a:r>
              <a:rPr lang="zh-CN" altLang="en-US" sz="1800" kern="0" dirty="0"/>
              <a:t>推广</a:t>
            </a:r>
            <a:endParaRPr lang="en-US" altLang="zh-CN" sz="1800" kern="0" dirty="0"/>
          </a:p>
          <a:p>
            <a:endParaRPr lang="en-US" altLang="zh-CN" sz="1800" kern="0" dirty="0"/>
          </a:p>
          <a:p>
            <a:r>
              <a:rPr lang="zh-CN" altLang="en-US" sz="1800" kern="0" dirty="0"/>
              <a:t>模型升级迭代？     </a:t>
            </a:r>
            <a:r>
              <a:rPr lang="en-US" altLang="zh-CN" sz="1800" kern="0" dirty="0"/>
              <a:t> -------------------------------</a:t>
            </a:r>
            <a:r>
              <a:rPr lang="zh-CN" altLang="en-US" sz="1800" kern="0" dirty="0"/>
              <a:t>    无法提供标准化的服务</a:t>
            </a:r>
            <a:endParaRPr lang="en-US" altLang="zh-CN" sz="1800" kern="0" dirty="0"/>
          </a:p>
          <a:p>
            <a:endParaRPr lang="en-US" altLang="zh-CN" sz="1800" kern="0" dirty="0"/>
          </a:p>
          <a:p>
            <a:r>
              <a:rPr lang="zh-CN" altLang="en-US" sz="1800" kern="0" dirty="0"/>
              <a:t>老机型支持问题？   </a:t>
            </a:r>
            <a:r>
              <a:rPr lang="en-US" altLang="zh-CN" sz="1800" kern="0" dirty="0"/>
              <a:t>-------------------------------</a:t>
            </a:r>
            <a:r>
              <a:rPr lang="zh-CN" altLang="en-US" sz="1800" kern="0" dirty="0"/>
              <a:t>   用户覆盖度小 </a:t>
            </a:r>
            <a:endParaRPr lang="en-US" altLang="zh-CN" sz="1800" kern="0" dirty="0"/>
          </a:p>
          <a:p>
            <a:endParaRPr lang="en-US" altLang="zh-CN" sz="1800" kern="0" dirty="0"/>
          </a:p>
        </p:txBody>
      </p:sp>
    </p:spTree>
    <p:extLst>
      <p:ext uri="{BB962C8B-B14F-4D97-AF65-F5344CB8AC3E}">
        <p14:creationId xmlns:p14="http://schemas.microsoft.com/office/powerpoint/2010/main" val="1846774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91400" cy="58477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zh-CN" altLang="en-US" dirty="0"/>
              <a:t>模型优化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7315200" cy="27432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zh-CN" altLang="en-US" sz="1800" dirty="0"/>
              <a:t>蒸馏</a:t>
            </a:r>
            <a:endParaRPr lang="en-US" altLang="zh-CN" sz="1800" dirty="0"/>
          </a:p>
          <a:p>
            <a:pPr lvl="1">
              <a:spcBef>
                <a:spcPts val="600"/>
              </a:spcBef>
              <a:spcAft>
                <a:spcPts val="1200"/>
              </a:spcAft>
            </a:pPr>
            <a:r>
              <a:rPr lang="zh-CN" altLang="en-US" dirty="0"/>
              <a:t>根据大网络，写一个小网络，再写</a:t>
            </a:r>
            <a:r>
              <a:rPr lang="en-US" altLang="zh-CN" dirty="0"/>
              <a:t>loss</a:t>
            </a:r>
            <a:r>
              <a:rPr lang="zh-CN" altLang="en-US" dirty="0"/>
              <a:t>函数训练小网络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zh-CN" altLang="en-US" sz="1800" dirty="0"/>
              <a:t>裁剪</a:t>
            </a:r>
            <a:endParaRPr lang="en-US" altLang="zh-CN" sz="1800" dirty="0"/>
          </a:p>
          <a:p>
            <a:pPr lvl="1">
              <a:spcAft>
                <a:spcPts val="1200"/>
              </a:spcAft>
            </a:pPr>
            <a:r>
              <a:rPr lang="zh-CN" altLang="en-US" dirty="0"/>
              <a:t>将卷积权重矩阵进行降维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        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zh-CN" altLang="en-US" sz="1800" dirty="0"/>
              <a:t>量化</a:t>
            </a:r>
            <a:endParaRPr lang="en-US" altLang="zh-CN" sz="1800" dirty="0"/>
          </a:p>
          <a:p>
            <a:pPr lvl="1">
              <a:spcAft>
                <a:spcPts val="1200"/>
              </a:spcAft>
            </a:pPr>
            <a:r>
              <a:rPr lang="zh-CN" altLang="en-US" dirty="0"/>
              <a:t>权重使用</a:t>
            </a:r>
            <a:r>
              <a:rPr lang="en-US" altLang="zh-CN" dirty="0"/>
              <a:t>char(8bit)</a:t>
            </a:r>
            <a:r>
              <a:rPr lang="zh-CN" altLang="en-US" dirty="0"/>
              <a:t>类型保存，运算时也使用</a:t>
            </a:r>
            <a:r>
              <a:rPr lang="en-US" altLang="zh-CN" dirty="0"/>
              <a:t>char(8bit)</a:t>
            </a:r>
            <a:endParaRPr lang="en-US" dirty="0"/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en-US"/>
              <a:t>Page </a:t>
            </a:r>
            <a:fld id="{0E3ACD0F-8E07-4399-B803-AB23D42BE4DF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636ADF1F-76E2-504C-9311-C3BEB7294555}"/>
              </a:ext>
            </a:extLst>
          </p:cNvPr>
          <p:cNvSpPr/>
          <p:nvPr/>
        </p:nvSpPr>
        <p:spPr>
          <a:xfrm>
            <a:off x="5334000" y="3276600"/>
            <a:ext cx="228600" cy="762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089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91400" cy="584775"/>
          </a:xfrm>
        </p:spPr>
        <p:txBody>
          <a:bodyPr/>
          <a:lstStyle/>
          <a:p>
            <a:r>
              <a:rPr lang="zh-CN" altLang="en-US" dirty="0"/>
              <a:t>蒸馏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en-US"/>
              <a:t>Page </a:t>
            </a:r>
            <a:fld id="{0E3ACD0F-8E07-4399-B803-AB23D42BE4DF}" type="slidenum">
              <a:rPr lang="en-US" smtClean="0"/>
              <a:pPr algn="r"/>
              <a:t>7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0DFACA-2FD6-6A49-870D-C38727C07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859413"/>
            <a:ext cx="7620000" cy="31401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20543B-14D3-D445-851B-B5325F6A3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4031976"/>
            <a:ext cx="7315200" cy="27432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zh-CN" altLang="en-US" sz="1400" dirty="0"/>
              <a:t>大网络</a:t>
            </a:r>
            <a:endParaRPr lang="en-US" altLang="zh-CN" sz="1400" dirty="0"/>
          </a:p>
          <a:p>
            <a:pPr lvl="1">
              <a:spcAft>
                <a:spcPts val="1200"/>
              </a:spcAft>
            </a:pPr>
            <a:r>
              <a:rPr lang="zh-CN" altLang="en-US" sz="1400" dirty="0"/>
              <a:t>多个大网络一起训练小网络</a:t>
            </a:r>
            <a:endParaRPr lang="en-US" altLang="zh-CN" sz="1400" dirty="0"/>
          </a:p>
          <a:p>
            <a:pPr lvl="1">
              <a:spcAft>
                <a:spcPts val="1200"/>
              </a:spcAft>
            </a:pPr>
            <a:r>
              <a:rPr lang="zh-CN" altLang="en-US" sz="1400" dirty="0"/>
              <a:t>大网络的部分网络，训练小网络的部分网络</a:t>
            </a:r>
            <a:endParaRPr lang="en-US" altLang="zh-CN" sz="1400" dirty="0"/>
          </a:p>
          <a:p>
            <a:pPr>
              <a:spcAft>
                <a:spcPts val="1200"/>
              </a:spcAft>
            </a:pPr>
            <a:r>
              <a:rPr lang="en-US" altLang="zh-CN" sz="1400" dirty="0"/>
              <a:t>Loss</a:t>
            </a:r>
            <a:r>
              <a:rPr lang="zh-CN" altLang="en-US" sz="1400" dirty="0"/>
              <a:t>函数</a:t>
            </a:r>
            <a:endParaRPr lang="en-US" altLang="zh-CN" sz="1400" dirty="0"/>
          </a:p>
          <a:p>
            <a:pPr lvl="1">
              <a:spcAft>
                <a:spcPts val="1200"/>
              </a:spcAft>
            </a:pPr>
            <a:r>
              <a:rPr lang="zh-CN" altLang="en-US" sz="1400" dirty="0"/>
              <a:t>添加参数</a:t>
            </a:r>
            <a:endParaRPr lang="en-US" altLang="zh-CN" sz="1400" dirty="0"/>
          </a:p>
          <a:p>
            <a:pPr lvl="1">
              <a:spcAft>
                <a:spcPts val="1200"/>
              </a:spcAft>
            </a:pPr>
            <a:r>
              <a:rPr lang="zh-CN" altLang="en-US" sz="1400" dirty="0"/>
              <a:t>添加数据关系的描述</a:t>
            </a:r>
            <a:endParaRPr lang="en-US" altLang="zh-CN" sz="1400" dirty="0"/>
          </a:p>
          <a:p>
            <a:pPr lvl="1">
              <a:spcAft>
                <a:spcPts val="1200"/>
              </a:spcAft>
            </a:pPr>
            <a:r>
              <a:rPr lang="zh-CN" altLang="en-US" sz="1400" dirty="0"/>
              <a:t>中间过程也参与到</a:t>
            </a:r>
            <a:r>
              <a:rPr lang="en-US" altLang="zh-CN" sz="1400" dirty="0"/>
              <a:t>Loss</a:t>
            </a:r>
            <a:r>
              <a:rPr lang="zh-CN" altLang="en-US" sz="1400" dirty="0"/>
              <a:t>训练中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4318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91400" cy="584775"/>
          </a:xfrm>
        </p:spPr>
        <p:txBody>
          <a:bodyPr/>
          <a:lstStyle/>
          <a:p>
            <a:r>
              <a:rPr lang="zh-CN" altLang="en-US" dirty="0"/>
              <a:t>裁剪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en-US"/>
              <a:t>Page </a:t>
            </a:r>
            <a:fld id="{0E3ACD0F-8E07-4399-B803-AB23D42BE4DF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A0CF5E-9195-9544-9617-C03167905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144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分别从每一层的</a:t>
            </a:r>
            <a:r>
              <a:rPr lang="en" altLang="zh-CN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zh-CN" altLang="en-US" dirty="0"/>
              <a:t>以及输出的</a:t>
            </a:r>
            <a:r>
              <a:rPr lang="en" altLang="zh-CN" dirty="0">
                <a:solidFill>
                  <a:schemeClr val="tx2">
                    <a:lumMod val="75000"/>
                  </a:schemeClr>
                </a:solidFill>
              </a:rPr>
              <a:t>feature map</a:t>
            </a:r>
            <a:r>
              <a:rPr lang="zh-CN" altLang="en-US" dirty="0"/>
              <a:t>出发，通过评价</a:t>
            </a:r>
            <a:r>
              <a:rPr lang="en" altLang="zh-CN" dirty="0"/>
              <a:t>weight</a:t>
            </a:r>
            <a:r>
              <a:rPr lang="zh-CN" altLang="en-US" dirty="0"/>
              <a:t>或者</a:t>
            </a:r>
            <a:r>
              <a:rPr lang="en" altLang="zh-CN" dirty="0">
                <a:solidFill>
                  <a:schemeClr val="tx2">
                    <a:lumMod val="75000"/>
                  </a:schemeClr>
                </a:solidFill>
              </a:rPr>
              <a:t>feature map</a:t>
            </a:r>
            <a:r>
              <a:rPr lang="zh-CN" altLang="en-US" dirty="0"/>
              <a:t>的重要性，将对应的</a:t>
            </a:r>
            <a:r>
              <a:rPr lang="en" altLang="zh-CN" dirty="0">
                <a:solidFill>
                  <a:schemeClr val="tx2">
                    <a:lumMod val="75000"/>
                  </a:schemeClr>
                </a:solidFill>
              </a:rPr>
              <a:t>filter</a:t>
            </a:r>
            <a:r>
              <a:rPr lang="zh-CN" altLang="en-US" dirty="0"/>
              <a:t>给裁掉，来达到模型压缩的效果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28F0D0-1D22-584A-8338-30809D547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209800"/>
            <a:ext cx="78105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4D1AF71-FBCC-2B49-80AE-DDA6B53B4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卷积核权重参数： </a:t>
            </a:r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x 64 x 3 x 3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18432</a:t>
            </a:r>
          </a:p>
          <a:p>
            <a:r>
              <a:rPr lang="zh-CN" altLang="en-US" dirty="0"/>
              <a:t>若输入为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224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224</a:t>
            </a:r>
          </a:p>
          <a:p>
            <a:r>
              <a:rPr lang="zh-CN" altLang="en-US" dirty="0"/>
              <a:t>该卷积计算量为： </a:t>
            </a:r>
            <a:r>
              <a:rPr lang="en-US" altLang="zh-CN" dirty="0"/>
              <a:t>214689243136.0 FLOPS  </a:t>
            </a:r>
            <a:r>
              <a:rPr lang="zh-CN" altLang="en-US" dirty="0"/>
              <a:t>约 </a:t>
            </a:r>
            <a:r>
              <a:rPr lang="en-US" altLang="zh-CN" dirty="0"/>
              <a:t>215</a:t>
            </a:r>
            <a:r>
              <a:rPr lang="zh-CN" altLang="en-US" dirty="0"/>
              <a:t> </a:t>
            </a:r>
            <a:r>
              <a:rPr lang="en-US" altLang="zh-CN" dirty="0"/>
              <a:t>GFLOPS</a:t>
            </a:r>
          </a:p>
          <a:p>
            <a:r>
              <a:rPr lang="zh-CN" altLang="en-US" dirty="0"/>
              <a:t>高通骁龙</a:t>
            </a:r>
            <a:r>
              <a:rPr lang="en" altLang="zh-CN" dirty="0"/>
              <a:t>Adreno 630</a:t>
            </a:r>
            <a:r>
              <a:rPr lang="zh-CN" altLang="en" dirty="0"/>
              <a:t>，</a:t>
            </a:r>
            <a:r>
              <a:rPr lang="zh-CN" altLang="en-US" dirty="0"/>
              <a:t>运算能力</a:t>
            </a:r>
            <a:r>
              <a:rPr lang="en-US" altLang="zh-CN" dirty="0"/>
              <a:t>727</a:t>
            </a:r>
            <a:r>
              <a:rPr lang="zh-CN" altLang="en-US" dirty="0"/>
              <a:t> </a:t>
            </a:r>
            <a:r>
              <a:rPr lang="en" altLang="zh-CN" dirty="0"/>
              <a:t>GFLOPS</a:t>
            </a:r>
            <a:r>
              <a:rPr lang="zh-CN" altLang="en-US" dirty="0"/>
              <a:t> 即</a:t>
            </a:r>
            <a:r>
              <a:rPr lang="en-US" altLang="zh-CN" dirty="0"/>
              <a:t>1</a:t>
            </a:r>
            <a:r>
              <a:rPr lang="zh-CN" altLang="en-US" dirty="0"/>
              <a:t>秒，只能推理</a:t>
            </a:r>
            <a:r>
              <a:rPr lang="en-US" altLang="zh-CN" dirty="0"/>
              <a:t>3</a:t>
            </a:r>
            <a:r>
              <a:rPr lang="zh-CN" altLang="en-US" dirty="0"/>
              <a:t>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" dirty="0"/>
              <a:t>若</a:t>
            </a:r>
            <a:r>
              <a:rPr lang="zh-CN" altLang="en-US" dirty="0"/>
              <a:t>裁剪掉 </a:t>
            </a:r>
            <a:r>
              <a:rPr lang="en-US" altLang="zh-CN" dirty="0"/>
              <a:t>12</a:t>
            </a:r>
            <a:r>
              <a:rPr lang="zh-CN" altLang="en-US" dirty="0"/>
              <a:t> 个 </a:t>
            </a:r>
            <a:r>
              <a:rPr lang="en-US" altLang="zh-CN" dirty="0"/>
              <a:t>filter</a:t>
            </a:r>
            <a:r>
              <a:rPr lang="zh-CN" altLang="en-US" dirty="0"/>
              <a:t>， 裁剪率</a:t>
            </a:r>
            <a:r>
              <a:rPr lang="en-US" altLang="zh-CN" dirty="0"/>
              <a:t>18.75%</a:t>
            </a:r>
          </a:p>
          <a:p>
            <a:endParaRPr lang="en-US" altLang="zh-CN" dirty="0"/>
          </a:p>
          <a:p>
            <a:r>
              <a:rPr lang="zh-CN" altLang="en-US" dirty="0"/>
              <a:t>卷积核权重参数： </a:t>
            </a:r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x 52 x 3 x 3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14976</a:t>
            </a:r>
            <a:endParaRPr lang="en" altLang="zh-CN" dirty="0"/>
          </a:p>
          <a:p>
            <a:r>
              <a:rPr lang="zh-CN" altLang="en-US" dirty="0"/>
              <a:t>该卷积计算量为： 约 </a:t>
            </a:r>
            <a:r>
              <a:rPr lang="en-US" altLang="zh-CN" dirty="0"/>
              <a:t>174 GFLOPS</a:t>
            </a:r>
          </a:p>
          <a:p>
            <a:r>
              <a:rPr lang="zh-CN" altLang="en-US" dirty="0"/>
              <a:t>同样</a:t>
            </a:r>
            <a:r>
              <a:rPr lang="en" altLang="zh-CN" dirty="0"/>
              <a:t>Adreno 630</a:t>
            </a:r>
            <a:r>
              <a:rPr lang="zh-CN" altLang="en-US" dirty="0"/>
              <a:t>，能推理</a:t>
            </a:r>
            <a:r>
              <a:rPr lang="en-US" altLang="zh-CN" dirty="0"/>
              <a:t>4</a:t>
            </a:r>
            <a:r>
              <a:rPr lang="zh-CN" altLang="en-US" dirty="0"/>
              <a:t>次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91400" cy="584775"/>
          </a:xfrm>
        </p:spPr>
        <p:txBody>
          <a:bodyPr/>
          <a:lstStyle/>
          <a:p>
            <a:r>
              <a:rPr lang="zh-CN" altLang="en-US" dirty="0"/>
              <a:t>裁剪效果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en-US"/>
              <a:t>Page </a:t>
            </a:r>
            <a:fld id="{0E3ACD0F-8E07-4399-B803-AB23D42BE4DF}" type="slidenum">
              <a:rPr lang="en-US" smtClean="0"/>
              <a:pPr algn="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600504"/>
      </p:ext>
    </p:extLst>
  </p:cSld>
  <p:clrMapOvr>
    <a:masterClrMapping/>
  </p:clrMapOvr>
</p:sld>
</file>

<file path=ppt/theme/theme1.xml><?xml version="1.0" encoding="utf-8"?>
<a:theme xmlns:a="http://schemas.openxmlformats.org/drawingml/2006/main" name="PPT_Template_Corp_4x3_Claw">
  <a:themeElements>
    <a:clrScheme name="PPT_Template_Corp_4x3_rev1 1">
      <a:dk1>
        <a:srgbClr val="808080"/>
      </a:dk1>
      <a:lt1>
        <a:srgbClr val="FFFFFF"/>
      </a:lt1>
      <a:dk2>
        <a:srgbClr val="000000"/>
      </a:dk2>
      <a:lt2>
        <a:srgbClr val="B9E700"/>
      </a:lt2>
      <a:accent1>
        <a:srgbClr val="33CCCC"/>
      </a:accent1>
      <a:accent2>
        <a:srgbClr val="FF9933"/>
      </a:accent2>
      <a:accent3>
        <a:srgbClr val="AAAAAA"/>
      </a:accent3>
      <a:accent4>
        <a:srgbClr val="DADADA"/>
      </a:accent4>
      <a:accent5>
        <a:srgbClr val="ADE2E2"/>
      </a:accent5>
      <a:accent6>
        <a:srgbClr val="E78A2D"/>
      </a:accent6>
      <a:hlink>
        <a:srgbClr val="99CCFF"/>
      </a:hlink>
      <a:folHlink>
        <a:srgbClr val="0000FF"/>
      </a:folHlink>
    </a:clrScheme>
    <a:fontScheme name="PPT_Template_Corp_4x3_re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PT_Template_Corp_4x3_rev1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32084</TotalTime>
  <Words>942</Words>
  <Application>Microsoft Macintosh PowerPoint</Application>
  <PresentationFormat>全屏显示(4:3)</PresentationFormat>
  <Paragraphs>143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8" baseType="lpstr">
      <vt:lpstr>Arial</vt:lpstr>
      <vt:lpstr>Calibri</vt:lpstr>
      <vt:lpstr>PPT_Template_Corp_4x3_Claw</vt:lpstr>
      <vt:lpstr>如何利用深度学习模型优化为公司节省上亿美元 模型与推理引擎优化实战  Karl Luo 4th January 2020</vt:lpstr>
      <vt:lpstr>Outline</vt:lpstr>
      <vt:lpstr>为什么我们需要模型优化</vt:lpstr>
      <vt:lpstr>为什么我们需要模型优化</vt:lpstr>
      <vt:lpstr>为什么我们需要模型优化</vt:lpstr>
      <vt:lpstr>模型优化</vt:lpstr>
      <vt:lpstr>蒸馏</vt:lpstr>
      <vt:lpstr>裁剪</vt:lpstr>
      <vt:lpstr>裁剪效果</vt:lpstr>
      <vt:lpstr>量化</vt:lpstr>
      <vt:lpstr>量化</vt:lpstr>
      <vt:lpstr>训练&amp;推理优化</vt:lpstr>
      <vt:lpstr>训练&amp;推理优化</vt:lpstr>
      <vt:lpstr>模型优化实战</vt:lpstr>
      <vt:lpstr>Thank you</vt:lpstr>
    </vt:vector>
  </TitlesOfParts>
  <Manager>NVIDIA</Manager>
  <Company>NVIDIA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NVIDIA</dc:creator>
  <cp:lastModifiedBy>Microsoft Office User</cp:lastModifiedBy>
  <cp:revision>611</cp:revision>
  <dcterms:created xsi:type="dcterms:W3CDTF">2015-03-13T23:47:06Z</dcterms:created>
  <dcterms:modified xsi:type="dcterms:W3CDTF">2020-01-29T11:37:53Z</dcterms:modified>
</cp:coreProperties>
</file>